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3" r:id="rId13"/>
    <p:sldId id="304" r:id="rId14"/>
    <p:sldId id="305" r:id="rId15"/>
    <p:sldId id="307" r:id="rId16"/>
    <p:sldId id="309" r:id="rId17"/>
    <p:sldId id="308" r:id="rId18"/>
    <p:sldId id="310" r:id="rId19"/>
    <p:sldId id="311" r:id="rId20"/>
    <p:sldId id="312" r:id="rId21"/>
    <p:sldId id="313" r:id="rId22"/>
    <p:sldId id="314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1" autoAdjust="0"/>
    <p:restoredTop sz="87451" autoAdjust="0"/>
  </p:normalViewPr>
  <p:slideViewPr>
    <p:cSldViewPr snapToGrid="0" showGuides="1">
      <p:cViewPr varScale="1">
        <p:scale>
          <a:sx n="69" d="100"/>
          <a:sy n="69" d="100"/>
        </p:scale>
        <p:origin x="931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41418-7AB5-4EA1-B2B5-A5B9F39AE747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9FA1C-025F-4BBE-AE1A-08E6A13E1D7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223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9FA1C-025F-4BBE-AE1A-08E6A13E1D7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399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710A3A12-04BC-F52F-B4CD-B149FF745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E9EE109-D81A-3F82-3DF7-73D263D27F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  <p:pic>
        <p:nvPicPr>
          <p:cNvPr id="10" name="Bildobjekt 9" descr="En bild som visar text, skärmbild, Teckensnitt, bok&#10;&#10;AI-genererat innehåll kan vara felaktigt.">
            <a:extLst>
              <a:ext uri="{FF2B5EF4-FFF2-40B4-BE49-F238E27FC236}">
                <a16:creationId xmlns:a16="http://schemas.microsoft.com/office/drawing/2014/main" id="{E1311F1F-FB5D-3626-4400-D66D5BDE69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94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3275C6-D6EF-60D8-596A-C65660B0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2BAEA1C-B8EF-BE06-5FB0-449081457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A051998-6D2C-F63F-9B7F-23413451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6320748-50E2-EF8F-A950-4B1A6918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5AAD87F-299D-A051-CCD0-5B27394C4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43CF2FD-29F4-416E-34DB-C078954A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616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3BD708-F080-9362-E2D9-2C0CE7F3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48B789D-0E82-069E-9043-4BB482A28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61C5F6-EFCD-2BB8-7385-F837880B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C9FF5C-AE8D-DFB7-2651-EB88A64A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8DC153-30C4-D54A-2A36-2385058C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669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D7C9239-AD8F-1534-F2A0-81BC69DB7E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2FDD34B-33D7-0385-54D4-4588B9847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66D319-7F8C-02EB-63B7-07B8BAE5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31DE224-21AB-7442-AC0C-FFBFC230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E57E1B-070B-D42C-1A1A-E81FF4F5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25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263E2E-9BAC-9787-9851-DCD942AE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2AD234-2B0F-D5AD-26BB-2B34F8309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5C0DC0-EDFA-0046-C807-15C4994D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088C55-EF84-0A1E-6CB7-39A08639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B89C3C-7171-7BBE-80C4-A75A7AC7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6430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9AB659-97AC-6C00-621B-24F08084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B775AF6-871B-D6B6-A68C-274C54E40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3EBA10-4686-7582-8C97-946E543A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A8C75B2-EBEF-71F5-EA31-B6D59E98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93DF8F1-76AC-7D89-8A2E-932699EA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389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80F279-F42E-6ACE-1BE1-AC6AF762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2D5C67-AA32-1B94-B151-E13AE0DD9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DA87351-DC77-72E2-EF06-A68241754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C5EFB9-F1D4-37CC-189E-8E1F10D5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69D7A4B-2F75-0B2C-B21C-B127B08C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5C9DD66-7151-73DF-DCCC-94F5CA66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231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CC71D6-6638-8694-CAA5-6A388AE67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2C2BCA4-EE42-A5D3-627A-5998D2C01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758B729-C010-2FF0-40CE-0D5E8776C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3A1E664-77EB-25C0-53F2-D4CC0517D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434958B-8ACA-B2A8-9C46-476394973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50BD6E8-C0EE-2988-577D-F09B7EEB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7F30B78-5E26-845F-8F49-2A62F20E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34AEAD9-D800-3DD9-D817-5FA5600A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916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95B73D-751B-151B-ABA1-976A1832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A900688-25EF-4674-4550-2E8ACFBC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A47B02-324B-2AA9-3D89-7E231018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891CACE-4587-A089-9B19-F70BE1FD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878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0C4897B-5298-5431-AD4B-C53B721A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29F5D1B-256E-47D4-4FAF-617B7900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25A8BC8-9A2D-E886-11A1-84D3166A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75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skärmbild, Teckensnitt, bok&#10;&#10;AI-genererat innehåll kan vara felaktigt.">
            <a:extLst>
              <a:ext uri="{FF2B5EF4-FFF2-40B4-BE49-F238E27FC236}">
                <a16:creationId xmlns:a16="http://schemas.microsoft.com/office/drawing/2014/main" id="{637A46F8-CD10-7EE5-0F5A-9B0A014814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"/>
            <a:ext cx="12192000" cy="685235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0FE5A0-A932-3BCC-F8BA-4A0E7634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EBB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55755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58E72F-D677-37DB-4CE8-25855B86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4F8A36-E82C-25B0-51D2-8F5A9463D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A0358F3-8EE7-6696-6743-E5A28B455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1BB7A7D-FE18-0658-BEAB-70355B97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90DEB94-0FB6-4FAB-1ECD-0DE49F9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6432E0B-7B2A-C859-0354-6DACB49F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204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A9DCD4D-B79E-9518-DDD8-990EDC04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172CAA-09D7-24FF-FC03-6DBD6E890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6136EF-8544-9C90-04CD-A4FA146E4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67716-0E3D-41A1-9C1A-AC40CE08BBBA}" type="datetimeFigureOut">
              <a:rPr lang="sv-SE" smtClean="0"/>
              <a:t>2025-11-26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AE76607-B305-E93E-BA20-CAB7580C1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F71F53-05F0-F6E0-AC2C-A426A8BFB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104BD-963F-4D72-913E-1FB7D18FB9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503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D6CF820-8C69-C06B-E9F3-C1F343D802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9" b="1783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Bildobjekt 5" descr="En bild som visar Grafik, symbol, Teckensnitt, logotyp&#10;&#10;AI-genererat innehåll kan vara felaktigt.">
            <a:extLst>
              <a:ext uri="{FF2B5EF4-FFF2-40B4-BE49-F238E27FC236}">
                <a16:creationId xmlns:a16="http://schemas.microsoft.com/office/drawing/2014/main" id="{BE4E47EA-F82D-EF57-A7F1-524539438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734" y="261257"/>
            <a:ext cx="2129246" cy="212924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E792C2D-752A-AB07-1162-626B2E8153A9}"/>
              </a:ext>
            </a:extLst>
          </p:cNvPr>
          <p:cNvSpPr txBox="1"/>
          <p:nvPr/>
        </p:nvSpPr>
        <p:spPr>
          <a:xfrm>
            <a:off x="2834640" y="5523101"/>
            <a:ext cx="8605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600" dirty="0">
                <a:solidFill>
                  <a:schemeClr val="bg1"/>
                </a:solidFill>
                <a:latin typeface="Nunito Sans Normal Black" pitchFamily="2" charset="0"/>
              </a:rPr>
              <a:t>Natur- &amp;</a:t>
            </a:r>
          </a:p>
          <a:p>
            <a:pPr algn="r"/>
            <a:r>
              <a:rPr lang="sv-SE" sz="3600" dirty="0">
                <a:solidFill>
                  <a:schemeClr val="bg1"/>
                </a:solidFill>
                <a:latin typeface="Nunito Sans Normal Black" pitchFamily="2" charset="0"/>
              </a:rPr>
              <a:t>Friluftsorientering för dig som är 65+</a:t>
            </a:r>
          </a:p>
        </p:txBody>
      </p:sp>
    </p:spTree>
    <p:extLst>
      <p:ext uri="{BB962C8B-B14F-4D97-AF65-F5344CB8AC3E}">
        <p14:creationId xmlns:p14="http://schemas.microsoft.com/office/powerpoint/2010/main" val="29201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53B3B-BBBA-2808-6EC0-23647F1AC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19CA91-9971-1DB3-A3D4-F1377D9F8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69" r="1" b="19770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7EF19D2-D6BA-9727-DD6A-98F702B7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…och mer?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7F84CE3-95B8-1C87-FA77-70ED86263E6F}"/>
              </a:ext>
            </a:extLst>
          </p:cNvPr>
          <p:cNvSpPr txBox="1"/>
          <p:nvPr/>
        </p:nvSpPr>
        <p:spPr>
          <a:xfrm>
            <a:off x="838200" y="2434201"/>
            <a:ext cx="407924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d) Du </a:t>
            </a:r>
            <a:r>
              <a:rPr lang="en-US" sz="2400" dirty="0" err="1"/>
              <a:t>får</a:t>
            </a:r>
            <a:r>
              <a:rPr lang="en-US" sz="2400" dirty="0"/>
              <a:t> </a:t>
            </a:r>
            <a:r>
              <a:rPr lang="en-US" sz="2400" dirty="0" err="1"/>
              <a:t>lära</a:t>
            </a:r>
            <a:r>
              <a:rPr lang="en-US" sz="2400" dirty="0"/>
              <a:t> dig </a:t>
            </a:r>
            <a:r>
              <a:rPr lang="en-US" sz="2400" dirty="0" err="1"/>
              <a:t>använda</a:t>
            </a:r>
            <a:r>
              <a:rPr lang="en-US" sz="2400" dirty="0"/>
              <a:t>     </a:t>
            </a:r>
            <a:r>
              <a:rPr lang="en-US" sz="2400" dirty="0" err="1"/>
              <a:t>orienteringsspecifika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detaljerade</a:t>
            </a:r>
            <a:r>
              <a:rPr lang="en-US" sz="2400" dirty="0"/>
              <a:t> </a:t>
            </a:r>
            <a:r>
              <a:rPr lang="en-US" sz="2400" dirty="0" err="1"/>
              <a:t>kartor</a:t>
            </a:r>
            <a:r>
              <a:rPr lang="en-US" sz="2400" dirty="0"/>
              <a:t> </a:t>
            </a:r>
          </a:p>
          <a:p>
            <a:pPr marL="0" lvl="1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e) Och </a:t>
            </a:r>
            <a:r>
              <a:rPr lang="en-US" sz="2400" dirty="0" err="1"/>
              <a:t>säkerhetsrelaterade</a:t>
            </a:r>
            <a:r>
              <a:rPr lang="en-US" sz="2400" dirty="0"/>
              <a:t>, </a:t>
            </a:r>
            <a:r>
              <a:rPr lang="en-US" sz="2400" dirty="0" err="1"/>
              <a:t>exakta</a:t>
            </a:r>
            <a:r>
              <a:rPr lang="en-US" sz="2400" dirty="0"/>
              <a:t> GPS-program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utvecklats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används</a:t>
            </a:r>
            <a:r>
              <a:rPr lang="en-US" sz="2400" dirty="0"/>
              <a:t> </a:t>
            </a:r>
            <a:r>
              <a:rPr lang="en-US" sz="2400" dirty="0" err="1"/>
              <a:t>inom</a:t>
            </a:r>
            <a:r>
              <a:rPr lang="en-US" sz="2400" dirty="0"/>
              <a:t> </a:t>
            </a:r>
            <a:r>
              <a:rPr lang="en-US" sz="2400" dirty="0" err="1"/>
              <a:t>orienteringssporten</a:t>
            </a:r>
            <a:r>
              <a:rPr lang="en-US" sz="2400" dirty="0"/>
              <a:t>, men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okända</a:t>
            </a:r>
            <a:r>
              <a:rPr lang="en-US" sz="2400" dirty="0"/>
              <a:t> för den </a:t>
            </a:r>
            <a:r>
              <a:rPr lang="en-US" sz="2400" dirty="0" err="1"/>
              <a:t>bredare</a:t>
            </a:r>
            <a:r>
              <a:rPr lang="en-US" sz="2400" dirty="0"/>
              <a:t> </a:t>
            </a:r>
            <a:r>
              <a:rPr lang="en-US" sz="2400" dirty="0" err="1"/>
              <a:t>allmänheten</a:t>
            </a:r>
            <a:r>
              <a:rPr lang="en-US" sz="2400" dirty="0"/>
              <a:t>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86431FE-FB6E-201C-0F92-7CC47FCE5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60" y="5762943"/>
            <a:ext cx="828040" cy="8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62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599BBF-68C9-9AB7-D0F7-22B84522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Vidare…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9732CAF-C0A3-E18B-04A7-1418F4EBD10F}"/>
              </a:ext>
            </a:extLst>
          </p:cNvPr>
          <p:cNvSpPr txBox="1"/>
          <p:nvPr/>
        </p:nvSpPr>
        <p:spPr>
          <a:xfrm>
            <a:off x="1036320" y="1690688"/>
            <a:ext cx="50596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dirty="0">
                <a:solidFill>
                  <a:srgbClr val="EBB040"/>
                </a:solidFill>
              </a:rPr>
              <a:t>2. Du kommer att kunna uppskatta orienteringsaktiviterna av både kroppsliga och själsliga skäl och få</a:t>
            </a:r>
            <a:r>
              <a:rPr lang="sv-SE" sz="2400" dirty="0">
                <a:solidFill>
                  <a:srgbClr val="EBB040"/>
                </a:solidFill>
              </a:rPr>
              <a:t> de</a:t>
            </a:r>
            <a:r>
              <a:rPr lang="en-SE" sz="2400" dirty="0">
                <a:solidFill>
                  <a:srgbClr val="EBB040"/>
                </a:solidFill>
              </a:rPr>
              <a:t> fysiska, psykiska, sociala och intellektuella positiva hälsoeffekter, </a:t>
            </a:r>
            <a:r>
              <a:rPr lang="sv-SE" sz="2400" dirty="0">
                <a:solidFill>
                  <a:srgbClr val="EBB040"/>
                </a:solidFill>
              </a:rPr>
              <a:t>som</a:t>
            </a:r>
            <a:r>
              <a:rPr lang="en-SE" sz="2400" dirty="0">
                <a:solidFill>
                  <a:srgbClr val="EBB040"/>
                </a:solidFill>
              </a:rPr>
              <a:t> belagts i </a:t>
            </a:r>
            <a:r>
              <a:rPr lang="sv-SE" sz="2400" dirty="0">
                <a:solidFill>
                  <a:srgbClr val="EBB040"/>
                </a:solidFill>
              </a:rPr>
              <a:t>flera </a:t>
            </a:r>
            <a:r>
              <a:rPr lang="en-SE" sz="2400" dirty="0">
                <a:solidFill>
                  <a:srgbClr val="EBB040"/>
                </a:solidFill>
              </a:rPr>
              <a:t>vetenskapliga studier.</a:t>
            </a:r>
            <a:endParaRPr lang="sv-SE" sz="2400" dirty="0">
              <a:solidFill>
                <a:srgbClr val="EBB040"/>
              </a:solidFill>
            </a:endParaRPr>
          </a:p>
          <a:p>
            <a:endParaRPr lang="sv-SE" sz="2400" dirty="0">
              <a:solidFill>
                <a:srgbClr val="EBB040"/>
              </a:solidFill>
            </a:endParaRPr>
          </a:p>
          <a:p>
            <a:r>
              <a:rPr lang="en-SE" sz="2400" dirty="0">
                <a:solidFill>
                  <a:srgbClr val="EBB040"/>
                </a:solidFill>
              </a:rPr>
              <a:t>3. </a:t>
            </a:r>
            <a:r>
              <a:rPr lang="sv-SE" sz="2400" dirty="0">
                <a:solidFill>
                  <a:srgbClr val="EBB040"/>
                </a:solidFill>
              </a:rPr>
              <a:t>Samtidigt som d</a:t>
            </a:r>
            <a:r>
              <a:rPr lang="en-SE" sz="2400" dirty="0">
                <a:solidFill>
                  <a:srgbClr val="EBB040"/>
                </a:solidFill>
              </a:rPr>
              <a:t>e nyvunna orienteringskunskaperna gör dig tryggare i okänd natur</a:t>
            </a:r>
            <a:r>
              <a:rPr lang="en-SE" sz="2400" dirty="0"/>
              <a:t>.</a:t>
            </a:r>
          </a:p>
          <a:p>
            <a:endParaRPr lang="en-SE" sz="2400" dirty="0">
              <a:solidFill>
                <a:srgbClr val="EBB040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5591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3C66B-BC59-A900-E306-C10B1F6A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F5C591-F8B6-C90E-9051-6EB180797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E0AD62-7963-68BD-CC55-9EF76546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4" b="1206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D37078-AC9A-FF8D-77C4-B6F1CA4FD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9649AFD-DA74-468A-02E4-8605E7C6175A}"/>
              </a:ext>
            </a:extLst>
          </p:cNvPr>
          <p:cNvSpPr txBox="1"/>
          <p:nvPr/>
        </p:nvSpPr>
        <p:spPr>
          <a:xfrm>
            <a:off x="822435" y="636931"/>
            <a:ext cx="4079240" cy="5606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r>
              <a:rPr lang="en-SE" sz="3800" dirty="0"/>
              <a:t>4. Gemenskapen och avsaknaden av tävlings/träningskrav motverkar eventuell rörelserädsla för den som är ovan med friluftsaktiviteter.</a:t>
            </a:r>
            <a:endParaRPr lang="sv-SE" sz="3800" dirty="0"/>
          </a:p>
          <a:p>
            <a:endParaRPr lang="sv-SE" sz="3800" dirty="0"/>
          </a:p>
          <a:p>
            <a:r>
              <a:rPr lang="en-SE" sz="3800" dirty="0"/>
              <a:t>5. Du </a:t>
            </a:r>
            <a:r>
              <a:rPr lang="sv-SE" sz="3800" dirty="0"/>
              <a:t>kan</a:t>
            </a:r>
            <a:r>
              <a:rPr lang="en-SE" sz="3800" dirty="0"/>
              <a:t> </a:t>
            </a:r>
            <a:r>
              <a:rPr lang="sv-SE" sz="3800" dirty="0"/>
              <a:t>få många nya vänner, blir behövd och får trevligt tillsammans i naturen</a:t>
            </a:r>
            <a:r>
              <a:rPr lang="en-SE" sz="3800" dirty="0"/>
              <a:t>.</a:t>
            </a:r>
            <a:endParaRPr lang="sv-SE" sz="3800" dirty="0"/>
          </a:p>
          <a:p>
            <a:endParaRPr lang="sv-SE" sz="3800" dirty="0"/>
          </a:p>
          <a:p>
            <a:r>
              <a:rPr lang="en-SE" sz="3800" dirty="0"/>
              <a:t>6. Du </a:t>
            </a:r>
            <a:r>
              <a:rPr lang="sv-SE" sz="3800" dirty="0"/>
              <a:t>får</a:t>
            </a:r>
            <a:r>
              <a:rPr lang="en-SE" sz="3800" dirty="0"/>
              <a:t> </a:t>
            </a:r>
            <a:r>
              <a:rPr lang="sv-SE" sz="3800" dirty="0"/>
              <a:t>också lära dig att </a:t>
            </a:r>
            <a:r>
              <a:rPr lang="sv-SE" sz="3800" dirty="0" err="1"/>
              <a:t>att</a:t>
            </a:r>
            <a:r>
              <a:rPr lang="sv-SE" sz="3800" dirty="0"/>
              <a:t> lägga banor och sätta ut/ta in kontroller till glädje för dig och dina vänner.</a:t>
            </a:r>
            <a:endParaRPr lang="en-SE" sz="3800" dirty="0"/>
          </a:p>
          <a:p>
            <a:r>
              <a:rPr lang="en-SE" sz="2400" dirty="0"/>
              <a:t> </a:t>
            </a:r>
          </a:p>
          <a:p>
            <a:endParaRPr lang="en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9783E4B-155B-8C95-2170-B1F88F0E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60" y="5762943"/>
            <a:ext cx="828040" cy="8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7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6FAFC5-2EFB-D5BC-CDC2-C75469F2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går det till?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C5B13B-56BA-81F2-9961-F3AA10E47007}"/>
              </a:ext>
            </a:extLst>
          </p:cNvPr>
          <p:cNvSpPr txBox="1"/>
          <p:nvPr/>
        </p:nvSpPr>
        <p:spPr>
          <a:xfrm>
            <a:off x="838200" y="1690688"/>
            <a:ext cx="10322560" cy="402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v-SE" sz="2400" dirty="0">
                <a:solidFill>
                  <a:srgbClr val="EBB040"/>
                </a:solidFill>
              </a:rPr>
              <a:t>O65+ är m</a:t>
            </a:r>
            <a:r>
              <a:rPr lang="en-SE" sz="2400" dirty="0">
                <a:solidFill>
                  <a:srgbClr val="EBB040"/>
                </a:solidFill>
              </a:rPr>
              <a:t>er än en ”kur</a:t>
            </a:r>
            <a:r>
              <a:rPr lang="en-SE" sz="2400" i="1" dirty="0">
                <a:solidFill>
                  <a:srgbClr val="EBB040"/>
                </a:solidFill>
              </a:rPr>
              <a:t>s”</a:t>
            </a:r>
            <a:r>
              <a:rPr lang="sv-SE" sz="2400" dirty="0">
                <a:solidFill>
                  <a:srgbClr val="EBB040"/>
                </a:solidFill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en-SE" sz="2400" i="1" dirty="0">
                <a:solidFill>
                  <a:srgbClr val="EBB040"/>
                </a:solidFill>
              </a:rPr>
              <a:t>Regelbunden aktivitet och gemenskap utan slutdatum</a:t>
            </a:r>
          </a:p>
          <a:p>
            <a:pPr>
              <a:lnSpc>
                <a:spcPct val="90000"/>
              </a:lnSpc>
            </a:pPr>
            <a:endParaRPr lang="sv-SE" sz="2400" dirty="0">
              <a:solidFill>
                <a:srgbClr val="EBB040"/>
              </a:solidFill>
            </a:endParaRPr>
          </a:p>
          <a:p>
            <a:pPr>
              <a:lnSpc>
                <a:spcPct val="90000"/>
              </a:lnSpc>
            </a:pPr>
            <a:r>
              <a:rPr lang="sv-SE" sz="2400" dirty="0">
                <a:solidFill>
                  <a:srgbClr val="EBB040"/>
                </a:solidFill>
              </a:rPr>
              <a:t>Det är i</a:t>
            </a:r>
            <a:r>
              <a:rPr lang="en-SE" sz="2400" dirty="0">
                <a:solidFill>
                  <a:srgbClr val="EBB040"/>
                </a:solidFill>
              </a:rPr>
              <a:t>nte fysiskt tävlingsinriktat utan </a:t>
            </a:r>
            <a:r>
              <a:rPr lang="sv-SE" sz="2400" dirty="0">
                <a:solidFill>
                  <a:srgbClr val="EBB040"/>
                </a:solidFill>
              </a:rPr>
              <a:t>sker i promenadform med </a:t>
            </a:r>
            <a:r>
              <a:rPr lang="en-SE" sz="2400" dirty="0">
                <a:solidFill>
                  <a:srgbClr val="EBB040"/>
                </a:solidFill>
              </a:rPr>
              <a:t>fokus på att utveckla avancerad orienteringskunskap </a:t>
            </a:r>
            <a:r>
              <a:rPr lang="en-SE" sz="2400" b="1" u="sng" dirty="0">
                <a:solidFill>
                  <a:srgbClr val="EBB040"/>
                </a:solidFill>
              </a:rPr>
              <a:t>och</a:t>
            </a:r>
            <a:r>
              <a:rPr lang="en-SE" sz="2400" dirty="0">
                <a:solidFill>
                  <a:srgbClr val="EBB040"/>
                </a:solidFill>
              </a:rPr>
              <a:t> gemenskapen. </a:t>
            </a:r>
            <a:endParaRPr lang="sv-SE" sz="2400" dirty="0">
              <a:solidFill>
                <a:srgbClr val="EBB040"/>
              </a:solidFill>
            </a:endParaRPr>
          </a:p>
          <a:p>
            <a:pPr>
              <a:lnSpc>
                <a:spcPct val="90000"/>
              </a:lnSpc>
            </a:pPr>
            <a:endParaRPr lang="en-SE" sz="2400" dirty="0">
              <a:solidFill>
                <a:srgbClr val="EBB040"/>
              </a:solidFill>
            </a:endParaRPr>
          </a:p>
          <a:p>
            <a:pPr>
              <a:lnSpc>
                <a:spcPct val="90000"/>
              </a:lnSpc>
            </a:pPr>
            <a:r>
              <a:rPr lang="en-SE" sz="2400" dirty="0">
                <a:solidFill>
                  <a:srgbClr val="EBB040"/>
                </a:solidFill>
              </a:rPr>
              <a:t>Problemlösningsutmaningar och orienteringens inslag av ”skattjaktsglädje” när man </a:t>
            </a:r>
            <a:r>
              <a:rPr lang="sv-SE" sz="2400" dirty="0">
                <a:solidFill>
                  <a:srgbClr val="EBB040"/>
                </a:solidFill>
              </a:rPr>
              <a:t>går</a:t>
            </a:r>
            <a:r>
              <a:rPr lang="en-SE" sz="2400" dirty="0">
                <a:solidFill>
                  <a:srgbClr val="EBB040"/>
                </a:solidFill>
              </a:rPr>
              <a:t> orientering</a:t>
            </a:r>
            <a:r>
              <a:rPr lang="sv-SE" sz="2400" dirty="0" err="1">
                <a:solidFill>
                  <a:srgbClr val="EBB040"/>
                </a:solidFill>
              </a:rPr>
              <a:t>sbanorna</a:t>
            </a:r>
            <a:r>
              <a:rPr lang="en-SE" sz="2400" dirty="0">
                <a:solidFill>
                  <a:srgbClr val="EBB040"/>
                </a:solidFill>
              </a:rPr>
              <a:t> finns alltid med. </a:t>
            </a:r>
            <a:endParaRPr lang="sv-SE" sz="2400" dirty="0">
              <a:solidFill>
                <a:srgbClr val="EBB040"/>
              </a:solidFill>
            </a:endParaRPr>
          </a:p>
          <a:p>
            <a:pPr>
              <a:lnSpc>
                <a:spcPct val="90000"/>
              </a:lnSpc>
            </a:pPr>
            <a:endParaRPr lang="en-SE" sz="2400" dirty="0">
              <a:solidFill>
                <a:srgbClr val="EBB040"/>
              </a:solidFill>
            </a:endParaRPr>
          </a:p>
          <a:p>
            <a:pPr>
              <a:lnSpc>
                <a:spcPct val="90000"/>
              </a:lnSpc>
            </a:pPr>
            <a:r>
              <a:rPr lang="en-SE" sz="2400" dirty="0">
                <a:solidFill>
                  <a:srgbClr val="EBB040"/>
                </a:solidFill>
              </a:rPr>
              <a:t>Tilldrar sig till allra största delen utomhus året om (”kläder efter väder”)</a:t>
            </a:r>
            <a:r>
              <a:rPr lang="sv-SE" sz="2400" dirty="0">
                <a:solidFill>
                  <a:srgbClr val="EBB040"/>
                </a:solidFill>
              </a:rPr>
              <a:t>,</a:t>
            </a:r>
            <a:endParaRPr lang="en-SE" sz="2400" dirty="0">
              <a:solidFill>
                <a:srgbClr val="EBB040"/>
              </a:solidFill>
            </a:endParaRPr>
          </a:p>
          <a:p>
            <a:pPr>
              <a:lnSpc>
                <a:spcPct val="90000"/>
              </a:lnSpc>
            </a:pPr>
            <a:r>
              <a:rPr lang="sv-SE" sz="2400" dirty="0">
                <a:solidFill>
                  <a:srgbClr val="EBB040"/>
                </a:solidFill>
              </a:rPr>
              <a:t>v</a:t>
            </a:r>
            <a:r>
              <a:rPr lang="en-SE" sz="2400" dirty="0">
                <a:solidFill>
                  <a:srgbClr val="EBB040"/>
                </a:solidFill>
              </a:rPr>
              <a:t>anligtvis i </a:t>
            </a:r>
            <a:r>
              <a:rPr lang="sv-SE" sz="2400" dirty="0">
                <a:solidFill>
                  <a:srgbClr val="EBB040"/>
                </a:solidFill>
              </a:rPr>
              <a:t>skogen</a:t>
            </a:r>
            <a:r>
              <a:rPr lang="en-SE" sz="2400" dirty="0">
                <a:solidFill>
                  <a:srgbClr val="EBB040"/>
                </a:solidFill>
              </a:rPr>
              <a:t> men vintertid även i stadsmiljö</a:t>
            </a:r>
            <a:r>
              <a:rPr lang="sv-SE" sz="2400" dirty="0">
                <a:solidFill>
                  <a:srgbClr val="EBB040"/>
                </a:solidFill>
              </a:rPr>
              <a:t> eller byar.</a:t>
            </a:r>
            <a:endParaRPr lang="en-SE" sz="2400" dirty="0">
              <a:solidFill>
                <a:srgbClr val="EBB040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6567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51C1A-60B6-F93D-CA3C-FA41B7F52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A25BAC-6FB1-1CD0-7F8A-452DC561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går det till?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6D241CF-416D-E66D-360A-F8D823B8FA67}"/>
              </a:ext>
            </a:extLst>
          </p:cNvPr>
          <p:cNvSpPr txBox="1"/>
          <p:nvPr/>
        </p:nvSpPr>
        <p:spPr>
          <a:xfrm>
            <a:off x="838200" y="1690688"/>
            <a:ext cx="10322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2400" dirty="0">
                <a:solidFill>
                  <a:srgbClr val="EBB040"/>
                </a:solidFill>
              </a:rPr>
              <a:t>C</a:t>
            </a:r>
            <a:r>
              <a:rPr lang="sv-SE" sz="2400" dirty="0" err="1">
                <a:solidFill>
                  <a:srgbClr val="EBB040"/>
                </a:solidFill>
              </a:rPr>
              <a:t>ovid</a:t>
            </a:r>
            <a:r>
              <a:rPr lang="en-SE" sz="2400" dirty="0">
                <a:solidFill>
                  <a:srgbClr val="EBB040"/>
                </a:solidFill>
              </a:rPr>
              <a:t>säkrat – friska deltagare – utomhus – avstånd – munskydd inne</a:t>
            </a: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2400" dirty="0">
                <a:solidFill>
                  <a:srgbClr val="EBB040"/>
                </a:solidFill>
              </a:rPr>
              <a:t>Det är ingen tävling eller tävlingslik omgivning och enbart lätt fysisk ansträngning (promenad</a:t>
            </a:r>
            <a:r>
              <a:rPr lang="sv-SE" sz="2400" dirty="0">
                <a:solidFill>
                  <a:srgbClr val="EBB040"/>
                </a:solidFill>
              </a:rPr>
              <a:t>er</a:t>
            </a:r>
            <a:r>
              <a:rPr lang="en-SE" sz="2400" dirty="0">
                <a:solidFill>
                  <a:srgbClr val="EBB040"/>
                </a:solidFill>
              </a:rPr>
              <a:t>). </a:t>
            </a:r>
            <a:endParaRPr lang="sv-SE" sz="2400" dirty="0">
              <a:solidFill>
                <a:srgbClr val="EBB040"/>
              </a:solidFill>
            </a:endParaRP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en-SE" sz="2400" dirty="0">
              <a:solidFill>
                <a:srgbClr val="EBB040"/>
              </a:solidFill>
            </a:endParaRP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2400" dirty="0">
                <a:solidFill>
                  <a:srgbClr val="EBB040"/>
                </a:solidFill>
              </a:rPr>
              <a:t>Fokus är på att göra orienteringsaktiviteter som vi gillar.</a:t>
            </a:r>
            <a:endParaRPr lang="sv-SE" sz="2400" dirty="0">
              <a:solidFill>
                <a:srgbClr val="EBB040"/>
              </a:solidFill>
            </a:endParaRP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en-SE" sz="2400" dirty="0">
              <a:solidFill>
                <a:srgbClr val="EBB040"/>
              </a:solidFill>
            </a:endParaRP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2400" dirty="0">
                <a:solidFill>
                  <a:srgbClr val="EBB040"/>
                </a:solidFill>
              </a:rPr>
              <a:t>Den sociala samvaron är lika viktig som orienteringsaktiviteterna</a:t>
            </a:r>
            <a:endParaRPr lang="sv-SE" sz="2400" dirty="0">
              <a:solidFill>
                <a:srgbClr val="EBB040"/>
              </a:solidFill>
            </a:endParaRP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en-SE" sz="2400" dirty="0">
              <a:solidFill>
                <a:srgbClr val="EBB040"/>
              </a:solidFill>
            </a:endParaRP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2400" dirty="0">
                <a:solidFill>
                  <a:srgbClr val="EBB040"/>
                </a:solidFill>
              </a:rPr>
              <a:t>Det riktar sig till dig som vill umgås och få fler vänner/bekanta och vill vara behövd i ett </a:t>
            </a:r>
            <a:r>
              <a:rPr lang="sv-SE" sz="2400" dirty="0">
                <a:solidFill>
                  <a:srgbClr val="EBB040"/>
                </a:solidFill>
              </a:rPr>
              <a:t>hälsofrämjande</a:t>
            </a:r>
            <a:r>
              <a:rPr lang="en-SE" sz="2400" dirty="0">
                <a:solidFill>
                  <a:srgbClr val="EBB040"/>
                </a:solidFill>
              </a:rPr>
              <a:t> sammanhang.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583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DBCAA-3DAA-9EFB-7204-775A0FEEB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9D944EC-75EB-DFB7-DEAF-4FF92B4EE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CA97F8-A9DC-4096-F370-F9CB5760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 b="942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9FAB57-F1AC-11D7-7807-27AABD451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BD2F4BB-2B91-A7C4-D580-A356EA2C16E2}"/>
              </a:ext>
            </a:extLst>
          </p:cNvPr>
          <p:cNvSpPr txBox="1"/>
          <p:nvPr/>
        </p:nvSpPr>
        <p:spPr>
          <a:xfrm>
            <a:off x="802111" y="1690688"/>
            <a:ext cx="4318525" cy="4900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4000" dirty="0"/>
              <a:t>En aktivitet pågår i 2-3 timmar, en gång i veckan</a:t>
            </a:r>
            <a:r>
              <a:rPr lang="sv-SE" sz="4000" dirty="0"/>
              <a:t> året om, med kort jul- &amp; sommaruppehåll.</a:t>
            </a:r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en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4000" dirty="0"/>
              <a:t>Tilldrar sig i olika skogar och naturområden i </a:t>
            </a:r>
            <a:r>
              <a:rPr lang="sv-SE" sz="4000" dirty="0"/>
              <a:t>orienteringsklubbens närområde </a:t>
            </a:r>
            <a:r>
              <a:rPr lang="en-SE" sz="4000" dirty="0"/>
              <a:t>(</a:t>
            </a:r>
            <a:r>
              <a:rPr lang="sv-SE" sz="4000" dirty="0"/>
              <a:t>max </a:t>
            </a:r>
            <a:r>
              <a:rPr lang="en-SE" sz="4000" dirty="0"/>
              <a:t>ca </a:t>
            </a:r>
            <a:r>
              <a:rPr lang="sv-SE" sz="4000" dirty="0"/>
              <a:t>30 min bilresa</a:t>
            </a:r>
            <a:r>
              <a:rPr lang="en-SE" sz="4000" dirty="0"/>
              <a:t>).</a:t>
            </a:r>
            <a:endParaRPr lang="sv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en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4000" dirty="0"/>
              <a:t>Gemensam avresa och samåkning för den som önskar, ordnas av deltagare.</a:t>
            </a:r>
            <a:endParaRPr lang="sv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en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en-SE" sz="4000" dirty="0"/>
              <a:t>Att lära sig orientering på avancerad nivå och bli trygg i att kunna läsa av all slags terräng</a:t>
            </a:r>
            <a:r>
              <a:rPr lang="sv-SE" sz="4000" dirty="0"/>
              <a:t> i okänd </a:t>
            </a:r>
            <a:r>
              <a:rPr lang="en-SE" sz="4000" dirty="0"/>
              <a:t>natur är en sammanhållen process över ett års tid. </a:t>
            </a:r>
            <a:endParaRPr lang="sv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endParaRPr lang="sv-SE" sz="4000" dirty="0"/>
          </a:p>
          <a:p>
            <a:pPr lvl="0">
              <a:lnSpc>
                <a:spcPct val="90000"/>
              </a:lnSpc>
              <a:buClr>
                <a:schemeClr val="accent1"/>
              </a:buClr>
            </a:pPr>
            <a:r>
              <a:rPr lang="sv-SE" sz="4000" dirty="0"/>
              <a:t>Vi har inte bråttom.</a:t>
            </a:r>
            <a:endParaRPr lang="en-SE" sz="40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63F3149-3B15-0554-F313-E657CEFFE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60" y="5762943"/>
            <a:ext cx="828040" cy="82804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35FFB223-5D7C-0D1F-6816-C43A17B0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14" y="365125"/>
            <a:ext cx="10515600" cy="1325563"/>
          </a:xfrm>
        </p:spPr>
        <p:txBody>
          <a:bodyPr/>
          <a:lstStyle/>
          <a:p>
            <a:r>
              <a:rPr lang="sv-SE" dirty="0"/>
              <a:t>Förutsättningar</a:t>
            </a:r>
          </a:p>
        </p:txBody>
      </p:sp>
    </p:spTree>
    <p:extLst>
      <p:ext uri="{BB962C8B-B14F-4D97-AF65-F5344CB8AC3E}">
        <p14:creationId xmlns:p14="http://schemas.microsoft.com/office/powerpoint/2010/main" val="2664622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139A3C-9113-4A6E-7BBB-D2BACE17A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883A686-0BD6-7F17-8324-1616AACF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5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CD017576-4F48-9F74-14AB-CC5223D66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Förutsättningar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D5C6442-C579-DFE9-AA62-70C90B098576}"/>
              </a:ext>
            </a:extLst>
          </p:cNvPr>
          <p:cNvSpPr txBox="1"/>
          <p:nvPr/>
        </p:nvSpPr>
        <p:spPr>
          <a:xfrm>
            <a:off x="838200" y="1843187"/>
            <a:ext cx="400142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 err="1"/>
              <a:t>Deltagande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kostnadsfritt</a:t>
            </a:r>
            <a:r>
              <a:rPr lang="en-US" sz="2400" dirty="0"/>
              <a:t>, men </a:t>
            </a:r>
            <a:r>
              <a:rPr lang="en-US" sz="2400" dirty="0" err="1"/>
              <a:t>förutsätter</a:t>
            </a:r>
            <a:r>
              <a:rPr lang="en-US" sz="2400" dirty="0"/>
              <a:t> </a:t>
            </a:r>
            <a:r>
              <a:rPr lang="en-US" sz="2400" dirty="0" err="1"/>
              <a:t>medlemskap</a:t>
            </a:r>
            <a:r>
              <a:rPr lang="en-US" sz="2400" dirty="0"/>
              <a:t> i den </a:t>
            </a:r>
            <a:r>
              <a:rPr lang="en-US" sz="2400" dirty="0" err="1"/>
              <a:t>orienteringsklubb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arrangerar</a:t>
            </a:r>
            <a:r>
              <a:rPr lang="en-US" sz="2400" dirty="0"/>
              <a:t> O65+ </a:t>
            </a:r>
            <a:r>
              <a:rPr lang="en-US" sz="2400" dirty="0" err="1"/>
              <a:t>på</a:t>
            </a:r>
            <a:r>
              <a:rPr lang="en-US" sz="2400" dirty="0"/>
              <a:t> din ort.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dirty="0"/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 err="1"/>
              <a:t>Då</a:t>
            </a:r>
            <a:r>
              <a:rPr lang="en-US" sz="2400" dirty="0"/>
              <a:t> </a:t>
            </a:r>
            <a:r>
              <a:rPr lang="en-US" sz="2400" dirty="0" err="1"/>
              <a:t>blir</a:t>
            </a:r>
            <a:r>
              <a:rPr lang="en-US" sz="2400" dirty="0"/>
              <a:t> du </a:t>
            </a:r>
            <a:r>
              <a:rPr lang="en-US" sz="2400" dirty="0" err="1"/>
              <a:t>även</a:t>
            </a:r>
            <a:r>
              <a:rPr lang="en-US" sz="2400" dirty="0"/>
              <a:t> </a:t>
            </a:r>
            <a:r>
              <a:rPr lang="en-US" sz="2400" dirty="0" err="1"/>
              <a:t>försäkrad</a:t>
            </a:r>
            <a:r>
              <a:rPr lang="en-US" sz="2400" dirty="0"/>
              <a:t> via </a:t>
            </a:r>
            <a:r>
              <a:rPr lang="en-US" sz="2400" dirty="0" err="1"/>
              <a:t>Riksidrottsförbundet</a:t>
            </a:r>
            <a:r>
              <a:rPr lang="en-US" sz="2400" dirty="0"/>
              <a:t> &amp; </a:t>
            </a:r>
            <a:r>
              <a:rPr lang="en-US" sz="2400" dirty="0" err="1"/>
              <a:t>Folksam</a:t>
            </a:r>
            <a:r>
              <a:rPr lang="en-US" sz="2400" dirty="0"/>
              <a:t> under </a:t>
            </a:r>
            <a:r>
              <a:rPr lang="en-US" sz="2400" dirty="0" err="1"/>
              <a:t>aktiviteterna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resorna</a:t>
            </a:r>
            <a:r>
              <a:rPr lang="en-US" sz="2400" dirty="0"/>
              <a:t> till/</a:t>
            </a:r>
            <a:r>
              <a:rPr lang="en-US" sz="2400" dirty="0" err="1"/>
              <a:t>från</a:t>
            </a:r>
            <a:r>
              <a:rPr lang="en-US" sz="2400" dirty="0"/>
              <a:t>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664FD52-B776-1961-7172-2A02ADBF6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60" y="5762943"/>
            <a:ext cx="828040" cy="8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15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73094-1D99-4BA4-DDFC-7B876753A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AB68EA2-83AF-0152-A7CE-E858FF58A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53" name="Rectangle 4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50869AA8-E774-FA92-0C7F-504AFB38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15" y="119799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Exempel</a:t>
            </a:r>
            <a:endParaRPr lang="en-US" sz="40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423F725-6B12-84A8-DB2C-0B035107EDB6}"/>
              </a:ext>
            </a:extLst>
          </p:cNvPr>
          <p:cNvSpPr txBox="1"/>
          <p:nvPr/>
        </p:nvSpPr>
        <p:spPr>
          <a:xfrm>
            <a:off x="587435" y="1446107"/>
            <a:ext cx="5255804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Kl 10.00 </a:t>
            </a:r>
            <a:r>
              <a:rPr lang="en-US" sz="2400" dirty="0" err="1"/>
              <a:t>Avfärd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samlingsplats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Kl 10.30 </a:t>
            </a:r>
            <a:r>
              <a:rPr lang="en-US" sz="2400" dirty="0" err="1"/>
              <a:t>Instruktioner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förberedda</a:t>
            </a:r>
            <a:r>
              <a:rPr lang="en-US" sz="2400" dirty="0"/>
              <a:t> </a:t>
            </a:r>
            <a:r>
              <a:rPr lang="en-US" sz="2400" dirty="0" err="1"/>
              <a:t>orienteringsbanor</a:t>
            </a:r>
            <a:r>
              <a:rPr lang="en-US" sz="2400" dirty="0"/>
              <a:t>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Kl 12.00 </a:t>
            </a:r>
            <a:r>
              <a:rPr lang="en-US" sz="2400" dirty="0" err="1"/>
              <a:t>Medhavd</a:t>
            </a:r>
            <a:r>
              <a:rPr lang="en-US" sz="2400" dirty="0"/>
              <a:t> fika, </a:t>
            </a:r>
            <a:r>
              <a:rPr lang="en-US" sz="2400" dirty="0" err="1"/>
              <a:t>eftersnack</a:t>
            </a:r>
            <a:r>
              <a:rPr lang="en-US" sz="2400" dirty="0"/>
              <a:t> &amp; </a:t>
            </a:r>
            <a:r>
              <a:rPr lang="en-US" sz="2400" dirty="0" err="1"/>
              <a:t>återkoppling</a:t>
            </a:r>
            <a:r>
              <a:rPr lang="en-US" sz="2400" dirty="0"/>
              <a:t>, </a:t>
            </a:r>
            <a:r>
              <a:rPr lang="en-US" sz="2400" dirty="0" err="1"/>
              <a:t>ofta</a:t>
            </a:r>
            <a:r>
              <a:rPr lang="en-US" sz="2400" dirty="0"/>
              <a:t> vid </a:t>
            </a:r>
            <a:r>
              <a:rPr lang="en-US" sz="2400" dirty="0" err="1"/>
              <a:t>vindskydd</a:t>
            </a:r>
            <a:r>
              <a:rPr lang="en-US" sz="2400" dirty="0"/>
              <a:t> med </a:t>
            </a:r>
            <a:r>
              <a:rPr lang="en-US" sz="2400" dirty="0" err="1"/>
              <a:t>eldstad</a:t>
            </a:r>
            <a:endParaRPr lang="en-US" sz="2400" dirty="0"/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Kl 13.00 </a:t>
            </a:r>
            <a:r>
              <a:rPr lang="en-US" sz="2400" dirty="0" err="1"/>
              <a:t>hemkomst</a:t>
            </a:r>
            <a:endParaRPr lang="en-US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dirty="0"/>
          </a:p>
          <a:p>
            <a:pPr marL="3429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dirty="0"/>
              <a:t>En </a:t>
            </a:r>
            <a:r>
              <a:rPr lang="en-US" sz="2400" dirty="0" err="1"/>
              <a:t>gång</a:t>
            </a:r>
            <a:r>
              <a:rPr lang="en-US" sz="2400" dirty="0"/>
              <a:t>/</a:t>
            </a:r>
            <a:r>
              <a:rPr lang="en-US" sz="2400" dirty="0" err="1"/>
              <a:t>vecka</a:t>
            </a:r>
            <a:r>
              <a:rPr lang="en-US" sz="2400" dirty="0"/>
              <a:t>. 2-3 </a:t>
            </a:r>
            <a:r>
              <a:rPr lang="en-US" sz="2400" dirty="0" err="1"/>
              <a:t>olika</a:t>
            </a:r>
            <a:r>
              <a:rPr lang="en-US" sz="2400" dirty="0"/>
              <a:t> </a:t>
            </a:r>
            <a:r>
              <a:rPr lang="en-US" sz="2400" dirty="0" err="1"/>
              <a:t>grupper</a:t>
            </a:r>
            <a:r>
              <a:rPr lang="en-US" sz="2400" dirty="0"/>
              <a:t> c:a 15-20 </a:t>
            </a:r>
            <a:r>
              <a:rPr lang="en-US" sz="2400" dirty="0" err="1"/>
              <a:t>deltagare</a:t>
            </a:r>
            <a:r>
              <a:rPr lang="en-US" sz="2400" dirty="0"/>
              <a:t>/</a:t>
            </a:r>
            <a:r>
              <a:rPr lang="en-US" sz="2400" dirty="0" err="1"/>
              <a:t>grupp</a:t>
            </a:r>
            <a:r>
              <a:rPr lang="en-US" sz="2400" dirty="0"/>
              <a:t>, </a:t>
            </a:r>
            <a:r>
              <a:rPr lang="en-US" sz="2400" dirty="0" err="1"/>
              <a:t>måndag</a:t>
            </a:r>
            <a:r>
              <a:rPr lang="en-US" sz="2400" dirty="0"/>
              <a:t>, </a:t>
            </a:r>
            <a:r>
              <a:rPr lang="en-US" sz="2400" dirty="0" err="1"/>
              <a:t>tisdag</a:t>
            </a:r>
            <a:r>
              <a:rPr lang="en-US" sz="2400" dirty="0"/>
              <a:t> </a:t>
            </a:r>
            <a:r>
              <a:rPr lang="en-US" sz="2400" dirty="0" err="1"/>
              <a:t>eller</a:t>
            </a:r>
            <a:r>
              <a:rPr lang="en-US" sz="2400" dirty="0"/>
              <a:t> </a:t>
            </a:r>
            <a:r>
              <a:rPr lang="en-US" sz="2400" dirty="0" err="1"/>
              <a:t>torsdag</a:t>
            </a:r>
            <a:r>
              <a:rPr lang="en-US" sz="2400" dirty="0"/>
              <a:t> </a:t>
            </a:r>
            <a:r>
              <a:rPr lang="en-US" sz="2400" dirty="0" err="1"/>
              <a:t>förmiddag</a:t>
            </a:r>
            <a:endParaRPr lang="en-US" sz="24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497E91D-2C04-7669-908A-D695C4CB0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360" y="5762943"/>
            <a:ext cx="828040" cy="8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5CDFDB5-605C-1F3A-B428-3267130B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0" y="36513"/>
            <a:ext cx="714375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09D0519-EBA3-4F63-E6CD-549BA7EF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56" y="320520"/>
            <a:ext cx="10515600" cy="1325563"/>
          </a:xfrm>
        </p:spPr>
        <p:txBody>
          <a:bodyPr/>
          <a:lstStyle/>
          <a:p>
            <a:r>
              <a:rPr lang="sv-SE" dirty="0"/>
              <a:t>Sagt om O65+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B5AB90D-7DAD-C924-AA0B-FBCB3041A64A}"/>
              </a:ext>
            </a:extLst>
          </p:cNvPr>
          <p:cNvSpPr txBox="1"/>
          <p:nvPr/>
        </p:nvSpPr>
        <p:spPr>
          <a:xfrm>
            <a:off x="436756" y="1940312"/>
            <a:ext cx="4003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i="1" dirty="0">
                <a:solidFill>
                  <a:srgbClr val="EBB400"/>
                </a:solidFill>
              </a:rPr>
              <a:t>”Botemedel mot ensamhet”</a:t>
            </a:r>
          </a:p>
          <a:p>
            <a:r>
              <a:rPr lang="sv-SE" sz="2400" i="1" dirty="0">
                <a:solidFill>
                  <a:srgbClr val="EBB400"/>
                </a:solidFill>
              </a:rPr>
              <a:t>”Lindrar min depression”</a:t>
            </a:r>
          </a:p>
          <a:p>
            <a:r>
              <a:rPr lang="sv-SE" sz="2400" i="1" dirty="0">
                <a:solidFill>
                  <a:srgbClr val="EBB400"/>
                </a:solidFill>
              </a:rPr>
              <a:t>”Läkemedel för krämpor”</a:t>
            </a:r>
          </a:p>
          <a:p>
            <a:r>
              <a:rPr lang="sv-SE" sz="2400" i="1" dirty="0">
                <a:solidFill>
                  <a:srgbClr val="EBB400"/>
                </a:solidFill>
              </a:rPr>
              <a:t>”Källa till glädje &amp; vänskap”</a:t>
            </a:r>
          </a:p>
          <a:p>
            <a:r>
              <a:rPr lang="sv-SE" sz="2400" i="1" dirty="0">
                <a:solidFill>
                  <a:srgbClr val="EBB400"/>
                </a:solidFill>
              </a:rPr>
              <a:t>”Jag mår så mycket bättre”</a:t>
            </a:r>
          </a:p>
          <a:p>
            <a:r>
              <a:rPr lang="sv-SE" sz="2400" i="1" dirty="0">
                <a:solidFill>
                  <a:srgbClr val="EBB400"/>
                </a:solidFill>
              </a:rPr>
              <a:t>”Man växer som vuxen”</a:t>
            </a:r>
          </a:p>
        </p:txBody>
      </p:sp>
    </p:spTree>
    <p:extLst>
      <p:ext uri="{BB962C8B-B14F-4D97-AF65-F5344CB8AC3E}">
        <p14:creationId xmlns:p14="http://schemas.microsoft.com/office/powerpoint/2010/main" val="169519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241E258B-AC6B-0C2A-0580-6B9C820FFCAA}"/>
              </a:ext>
            </a:extLst>
          </p:cNvPr>
          <p:cNvSpPr txBox="1"/>
          <p:nvPr/>
        </p:nvSpPr>
        <p:spPr>
          <a:xfrm>
            <a:off x="622319" y="499739"/>
            <a:ext cx="1091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EBB400"/>
                </a:solidFill>
              </a:rPr>
              <a:t>När man lärt sig orientera </a:t>
            </a:r>
          </a:p>
          <a:p>
            <a:pPr algn="ctr"/>
            <a:r>
              <a:rPr lang="sv-SE" sz="3600" b="1" dirty="0">
                <a:solidFill>
                  <a:srgbClr val="EBB400"/>
                </a:solidFill>
              </a:rPr>
              <a:t>får man lära sig att arrangera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488B66FF-393D-E634-03BE-BFE145021862}"/>
              </a:ext>
            </a:extLst>
          </p:cNvPr>
          <p:cNvGrpSpPr/>
          <p:nvPr/>
        </p:nvGrpSpPr>
        <p:grpSpPr>
          <a:xfrm>
            <a:off x="622319" y="1931390"/>
            <a:ext cx="10929620" cy="3327611"/>
            <a:chOff x="198628" y="3315789"/>
            <a:chExt cx="10929620" cy="3327611"/>
          </a:xfrm>
        </p:grpSpPr>
        <p:pic>
          <p:nvPicPr>
            <p:cNvPr id="5" name="Bildobjekt 4" descr="En bild som visar klädsel, Människoansikte, person, kvinna&#10;&#10;Automatiskt genererad beskrivning">
              <a:extLst>
                <a:ext uri="{FF2B5EF4-FFF2-40B4-BE49-F238E27FC236}">
                  <a16:creationId xmlns:a16="http://schemas.microsoft.com/office/drawing/2014/main" id="{7F7AB312-E117-7A5E-D675-D61E5D939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628" y="3315789"/>
              <a:ext cx="7370572" cy="3316757"/>
            </a:xfrm>
            <a:prstGeom prst="rect">
              <a:avLst/>
            </a:prstGeom>
          </p:spPr>
        </p:pic>
        <p:pic>
          <p:nvPicPr>
            <p:cNvPr id="6" name="Bildobjekt 5" descr="En bild som visar utomhus, gräs, träd, växt&#10;&#10;Automatiskt genererad beskrivning">
              <a:extLst>
                <a:ext uri="{FF2B5EF4-FFF2-40B4-BE49-F238E27FC236}">
                  <a16:creationId xmlns:a16="http://schemas.microsoft.com/office/drawing/2014/main" id="{F006ABC1-6E29-418C-CB5F-9D31A2951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736" y="3316516"/>
              <a:ext cx="5404512" cy="3326884"/>
            </a:xfrm>
            <a:prstGeom prst="rect">
              <a:avLst/>
            </a:prstGeom>
          </p:spPr>
        </p:pic>
      </p:grpSp>
      <p:sp>
        <p:nvSpPr>
          <p:cNvPr id="7" name="textruta 6">
            <a:extLst>
              <a:ext uri="{FF2B5EF4-FFF2-40B4-BE49-F238E27FC236}">
                <a16:creationId xmlns:a16="http://schemas.microsoft.com/office/drawing/2014/main" id="{670FCB6F-96A0-6278-F1E3-84B2CD0C7045}"/>
              </a:ext>
            </a:extLst>
          </p:cNvPr>
          <p:cNvSpPr txBox="1"/>
          <p:nvPr/>
        </p:nvSpPr>
        <p:spPr>
          <a:xfrm>
            <a:off x="734657" y="4693140"/>
            <a:ext cx="52769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Banläggning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F8FE69C-AE13-E0DC-BE53-2570D27DD9AF}"/>
              </a:ext>
            </a:extLst>
          </p:cNvPr>
          <p:cNvSpPr txBox="1"/>
          <p:nvPr/>
        </p:nvSpPr>
        <p:spPr>
          <a:xfrm>
            <a:off x="6259765" y="4680267"/>
            <a:ext cx="5149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Utsättning &amp; intag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8274FD09-BDDB-5CD3-192C-4666BB66907A}"/>
              </a:ext>
            </a:extLst>
          </p:cNvPr>
          <p:cNvSpPr txBox="1"/>
          <p:nvPr/>
        </p:nvSpPr>
        <p:spPr>
          <a:xfrm>
            <a:off x="738786" y="5720576"/>
            <a:ext cx="1081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solidFill>
                  <a:srgbClr val="EBB400"/>
                </a:solidFill>
              </a:rPr>
              <a:t>Vi hjälps åt och turas om</a:t>
            </a:r>
          </a:p>
        </p:txBody>
      </p:sp>
    </p:spTree>
    <p:extLst>
      <p:ext uri="{BB962C8B-B14F-4D97-AF65-F5344CB8AC3E}">
        <p14:creationId xmlns:p14="http://schemas.microsoft.com/office/powerpoint/2010/main" val="336543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4A9DBD8-B34E-5452-F46F-57B4AC2AF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Fler äldre behöver klara sig själva längre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27FE6BE-D5B9-057A-2C7C-FCD7B3C4CD0F}"/>
              </a:ext>
            </a:extLst>
          </p:cNvPr>
          <p:cNvGrpSpPr/>
          <p:nvPr/>
        </p:nvGrpSpPr>
        <p:grpSpPr>
          <a:xfrm>
            <a:off x="973691" y="1515975"/>
            <a:ext cx="8293014" cy="4644230"/>
            <a:chOff x="1106906" y="1297097"/>
            <a:chExt cx="9339235" cy="5006585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5483642-5089-9308-B55C-E4D0812C9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9640" y="1297097"/>
              <a:ext cx="3336501" cy="5004752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B34C37D-801B-F4A1-900A-4EF092326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906" y="1297097"/>
              <a:ext cx="6002734" cy="5006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93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469CB67-DD93-2D16-4310-785AF583D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b="28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5EBF64F8-39AA-617A-E0AC-5EE55C8A544E}"/>
              </a:ext>
            </a:extLst>
          </p:cNvPr>
          <p:cNvSpPr txBox="1"/>
          <p:nvPr/>
        </p:nvSpPr>
        <p:spPr>
          <a:xfrm>
            <a:off x="390292" y="265401"/>
            <a:ext cx="11801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dirty="0">
                <a:solidFill>
                  <a:srgbClr val="EBB400"/>
                </a:solidFill>
              </a:rPr>
              <a:t>Upptäck naturens skattjakt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FF52939-3C3E-BB7E-6B41-A743BDDE14A1}"/>
              </a:ext>
            </a:extLst>
          </p:cNvPr>
          <p:cNvSpPr txBox="1"/>
          <p:nvPr/>
        </p:nvSpPr>
        <p:spPr>
          <a:xfrm>
            <a:off x="7058722" y="5965896"/>
            <a:ext cx="475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400" dirty="0">
                <a:solidFill>
                  <a:srgbClr val="EBB400"/>
                </a:solidFill>
              </a:rPr>
              <a:t>i din egen takt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FD3A89-37C6-DBE8-21D2-6A34C72C2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44" y="122663"/>
            <a:ext cx="1037064" cy="10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ildobjekt 16" descr="En bild som visar utomhus, klädsel, träd, person&#10;&#10;AI-genererat innehåll kan vara felaktigt.">
            <a:extLst>
              <a:ext uri="{FF2B5EF4-FFF2-40B4-BE49-F238E27FC236}">
                <a16:creationId xmlns:a16="http://schemas.microsoft.com/office/drawing/2014/main" id="{B1E91C4B-4BE1-2A71-EE60-343DCDAD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  <a:noFill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C74CF622-63A0-FFD3-DE77-B5FEEF6E346C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Ledare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03AB7A8-3BC0-1ECC-B557-00C19E959352}"/>
              </a:ext>
            </a:extLst>
          </p:cNvPr>
          <p:cNvSpPr txBox="1"/>
          <p:nvPr/>
        </p:nvSpPr>
        <p:spPr>
          <a:xfrm>
            <a:off x="643466" y="4551037"/>
            <a:ext cx="5449479" cy="1578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FFFFFF"/>
                </a:solidFill>
              </a:rPr>
              <a:t>Dela din passion för orientering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8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CC7910-C668-0856-2D31-37488770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dirty="0"/>
              <a:t>Stärk klubbens framtid med O65+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D177C6C-AD62-CD5A-5354-57EB47280CBD}"/>
              </a:ext>
            </a:extLst>
          </p:cNvPr>
          <p:cNvSpPr txBox="1"/>
          <p:nvPr/>
        </p:nvSpPr>
        <p:spPr>
          <a:xfrm>
            <a:off x="838200" y="1929161"/>
            <a:ext cx="785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400"/>
                </a:solidFill>
              </a:rPr>
              <a:t>Stora möjligheter med natur- &amp; friluftsorientering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400"/>
                </a:solidFill>
              </a:rPr>
              <a:t>Gör orientering tillgängligt för fler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400"/>
                </a:solidFill>
              </a:rPr>
              <a:t>Inspirera en ny generation seniorer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400"/>
                </a:solidFill>
              </a:rPr>
              <a:t>Från elit till gemenskap – orientering för varje livsstil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400"/>
                </a:solidFill>
              </a:rPr>
              <a:t>Nya vänner väntar i O65+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BF17375-D113-836E-A9E3-2F90F103F953}"/>
              </a:ext>
            </a:extLst>
          </p:cNvPr>
          <p:cNvSpPr txBox="1"/>
          <p:nvPr/>
        </p:nvSpPr>
        <p:spPr>
          <a:xfrm>
            <a:off x="838200" y="4415883"/>
            <a:ext cx="9422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EBB400"/>
                </a:solidFill>
              </a:rPr>
              <a:t>Vill du delta i O65+ ? </a:t>
            </a:r>
          </a:p>
          <a:p>
            <a:r>
              <a:rPr lang="sv-SE" sz="2400" dirty="0">
                <a:solidFill>
                  <a:srgbClr val="EBB400"/>
                </a:solidFill>
              </a:rPr>
              <a:t>Kontakta din närmaste orienteringsklubb</a:t>
            </a:r>
          </a:p>
          <a:p>
            <a:endParaRPr lang="sv-SE" sz="2400" dirty="0">
              <a:solidFill>
                <a:srgbClr val="EBB400"/>
              </a:solidFill>
            </a:endParaRPr>
          </a:p>
          <a:p>
            <a:r>
              <a:rPr lang="sv-SE" sz="2400" b="1" dirty="0">
                <a:solidFill>
                  <a:srgbClr val="EBB400"/>
                </a:solidFill>
              </a:rPr>
              <a:t>Vill du arrangera O65+ i din orienteringsklubb?</a:t>
            </a:r>
          </a:p>
          <a:p>
            <a:r>
              <a:rPr lang="sv-SE" sz="2400" dirty="0">
                <a:solidFill>
                  <a:srgbClr val="EBB400"/>
                </a:solidFill>
              </a:rPr>
              <a:t>Ring 072-406 6070 eller e-posta kontakt@o65plus.se </a:t>
            </a:r>
          </a:p>
        </p:txBody>
      </p:sp>
    </p:spTree>
    <p:extLst>
      <p:ext uri="{BB962C8B-B14F-4D97-AF65-F5344CB8AC3E}">
        <p14:creationId xmlns:p14="http://schemas.microsoft.com/office/powerpoint/2010/main" val="354057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B02FB-8F5D-0FFC-4EA2-FFC2762A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Kompetensförsörjning i äldreomsorgen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E8D4C77-4C28-E205-78B2-6A0111837D7D}"/>
              </a:ext>
            </a:extLst>
          </p:cNvPr>
          <p:cNvSpPr txBox="1"/>
          <p:nvPr/>
        </p:nvSpPr>
        <p:spPr>
          <a:xfrm>
            <a:off x="838200" y="1584106"/>
            <a:ext cx="99314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Antalet äldre ökar kraftigt under kommande år. Framförallt är det personer 85 år och äldre som ökar</a:t>
            </a:r>
            <a:r>
              <a:rPr lang="sv-SE" sz="2400" dirty="0">
                <a:solidFill>
                  <a:srgbClr val="EBB040"/>
                </a:solidFill>
                <a:latin typeface="Nunito Sans Normal" pitchFamily="2" charset="0"/>
              </a:rPr>
              <a:t> </a:t>
            </a: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– fram till 2033 med 60 procent.</a:t>
            </a:r>
          </a:p>
          <a:p>
            <a:pPr>
              <a:spcAft>
                <a:spcPts val="900"/>
              </a:spcAft>
            </a:pPr>
            <a:r>
              <a:rPr lang="sv-SE" sz="2400" dirty="0">
                <a:solidFill>
                  <a:srgbClr val="EBB040"/>
                </a:solidFill>
                <a:latin typeface="Nunito Sans Normal" pitchFamily="2" charset="0"/>
              </a:rPr>
              <a:t>Om 10 år beräknas 60+arna i Sverige vara fler än 3 miljoner.</a:t>
            </a:r>
            <a:endParaRPr lang="sv-SE" sz="2400" b="0" i="0" dirty="0">
              <a:solidFill>
                <a:srgbClr val="EBB040"/>
              </a:solidFill>
              <a:effectLst/>
              <a:latin typeface="Nunito Sans Normal" pitchFamily="2" charset="0"/>
            </a:endParaRPr>
          </a:p>
          <a:p>
            <a:pPr>
              <a:spcAft>
                <a:spcPts val="900"/>
              </a:spcAft>
            </a:pP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Till följd av demografin ökar behovet av anställda inom  äldreomsorgen med 65 600 fram till 2033</a:t>
            </a:r>
            <a:r>
              <a:rPr lang="sv-SE" sz="2400" dirty="0">
                <a:solidFill>
                  <a:srgbClr val="EBB040"/>
                </a:solidFill>
                <a:latin typeface="Nunito Sans Normal" pitchFamily="2" charset="0"/>
              </a:rPr>
              <a:t> – </a:t>
            </a: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en ökning </a:t>
            </a:r>
            <a:r>
              <a:rPr lang="sv-SE" sz="2400" dirty="0">
                <a:solidFill>
                  <a:srgbClr val="EBB040"/>
                </a:solidFill>
                <a:latin typeface="Nunito Sans Normal" pitchFamily="2" charset="0"/>
              </a:rPr>
              <a:t>på</a:t>
            </a: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 32 procent.</a:t>
            </a:r>
          </a:p>
          <a:p>
            <a:pPr>
              <a:spcAft>
                <a:spcPts val="900"/>
              </a:spcAft>
            </a:pP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Ungefär 57 000 anställda i äldreomsorgen kommer gå i pension fram till 2033.</a:t>
            </a:r>
          </a:p>
          <a:p>
            <a:pPr algn="r">
              <a:spcAft>
                <a:spcPts val="900"/>
              </a:spcAft>
            </a:pPr>
            <a:r>
              <a:rPr lang="sv-SE" i="1" dirty="0">
                <a:solidFill>
                  <a:srgbClr val="EBB040"/>
                </a:solidFill>
                <a:latin typeface="Nunito Sans Normal" pitchFamily="2" charset="0"/>
              </a:rPr>
              <a:t>Källa:  SKR, Sveriges Kommuner &amp; Regioner</a:t>
            </a:r>
            <a:r>
              <a:rPr lang="sv-SE" sz="2400" b="0" i="0" dirty="0">
                <a:solidFill>
                  <a:srgbClr val="EBB040"/>
                </a:solidFill>
                <a:effectLst/>
                <a:latin typeface="Nunito Sans Normal" pitchFamily="2" charset="0"/>
              </a:rPr>
              <a:t>	</a:t>
            </a:r>
            <a:endParaRPr lang="sv-SE" sz="2400" dirty="0">
              <a:solidFill>
                <a:srgbClr val="EBB040"/>
              </a:solidFill>
              <a:latin typeface="Nunito Sans Norm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5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1FB0E7-F69F-CCEE-E08F-41AAEC4E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Orientering har unikt goda hälsofrämjande egenskaper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4D6308B8-2F82-FB22-DE54-91111F86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0836"/>
            <a:ext cx="6666303" cy="47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60D1734F-C406-E3B3-98AA-201879BD3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3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BC60DA-196D-D6C4-71A7-EDCFFBA6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O65+ har utvecklats under tre år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84B618D-E98A-0F61-EDD0-7BB978FDA259}"/>
              </a:ext>
            </a:extLst>
          </p:cNvPr>
          <p:cNvSpPr txBox="1"/>
          <p:nvPr/>
        </p:nvSpPr>
        <p:spPr>
          <a:xfrm>
            <a:off x="913470" y="1611758"/>
            <a:ext cx="828628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040"/>
                </a:solidFill>
                <a:latin typeface="+mn-lt"/>
              </a:rPr>
              <a:t>I nära samarbete med deltagare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dirty="0">
                <a:solidFill>
                  <a:srgbClr val="EBB040"/>
                </a:solidFill>
              </a:rPr>
              <a:t>Klarlagt h</a:t>
            </a:r>
            <a:r>
              <a:rPr lang="en-SE" sz="2400" dirty="0">
                <a:solidFill>
                  <a:srgbClr val="EBB040"/>
                </a:solidFill>
                <a:latin typeface="+mn-lt"/>
              </a:rPr>
              <a:t>ur, när och var aktiviteterna ska utformas och genomföras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SE" sz="2400" dirty="0">
                <a:solidFill>
                  <a:srgbClr val="EBB040"/>
                </a:solidFill>
                <a:latin typeface="+mn-lt"/>
              </a:rPr>
              <a:t>Vilka andra omständigheter som är viktiga för </a:t>
            </a:r>
            <a:r>
              <a:rPr lang="sv-SE" sz="2400" dirty="0">
                <a:solidFill>
                  <a:srgbClr val="EBB040"/>
                </a:solidFill>
                <a:latin typeface="+mn-lt"/>
              </a:rPr>
              <a:t>att man ska tycka det är roligt att vara med</a:t>
            </a:r>
            <a:endParaRPr lang="en-SE" sz="2400" dirty="0">
              <a:solidFill>
                <a:srgbClr val="EBB040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SE" sz="2400" dirty="0">
                <a:solidFill>
                  <a:srgbClr val="EBB040"/>
                </a:solidFill>
                <a:latin typeface="+mn-lt"/>
              </a:rPr>
              <a:t>Vad som fungerar bra, mindre bra samt </a:t>
            </a:r>
            <a:r>
              <a:rPr lang="sv-SE" sz="2400" dirty="0">
                <a:solidFill>
                  <a:srgbClr val="EBB040"/>
                </a:solidFill>
                <a:latin typeface="+mn-lt"/>
              </a:rPr>
              <a:t>hur</a:t>
            </a:r>
            <a:r>
              <a:rPr lang="en-SE" sz="2400" dirty="0">
                <a:solidFill>
                  <a:srgbClr val="EBB040"/>
                </a:solidFill>
                <a:latin typeface="+mn-lt"/>
              </a:rPr>
              <a:t> man inte ska göra</a:t>
            </a:r>
            <a:r>
              <a:rPr lang="sv-SE" sz="2400" dirty="0">
                <a:solidFill>
                  <a:srgbClr val="EBB040"/>
                </a:solidFill>
                <a:latin typeface="+mn-lt"/>
              </a:rPr>
              <a:t> när man arrangerar O65+</a:t>
            </a:r>
            <a:endParaRPr lang="en-SE" sz="2400" dirty="0">
              <a:solidFill>
                <a:srgbClr val="EBB040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SE" sz="2400" dirty="0">
                <a:solidFill>
                  <a:srgbClr val="EBB040"/>
                </a:solidFill>
                <a:latin typeface="+mn-lt"/>
              </a:rPr>
              <a:t>Kontakter med andra </a:t>
            </a:r>
            <a:r>
              <a:rPr lang="sv-SE" sz="2400" dirty="0">
                <a:solidFill>
                  <a:srgbClr val="EBB040"/>
                </a:solidFill>
                <a:latin typeface="+mn-lt"/>
              </a:rPr>
              <a:t>klubbar</a:t>
            </a:r>
            <a:r>
              <a:rPr lang="en-SE" sz="2400" dirty="0">
                <a:solidFill>
                  <a:srgbClr val="EBB040"/>
                </a:solidFill>
                <a:latin typeface="+mn-lt"/>
              </a:rPr>
              <a:t> </a:t>
            </a:r>
            <a:r>
              <a:rPr lang="sv-SE" sz="2400" dirty="0">
                <a:solidFill>
                  <a:srgbClr val="EBB040"/>
                </a:solidFill>
                <a:latin typeface="+mn-lt"/>
              </a:rPr>
              <a:t>för</a:t>
            </a:r>
            <a:r>
              <a:rPr lang="en-SE" sz="2400" dirty="0">
                <a:solidFill>
                  <a:srgbClr val="EBB040"/>
                </a:solidFill>
                <a:latin typeface="+mn-lt"/>
              </a:rPr>
              <a:t> spridning av aktiviteterna</a:t>
            </a:r>
            <a:endParaRPr lang="sv-SE" sz="2400" dirty="0">
              <a:solidFill>
                <a:srgbClr val="EBB04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EBB040"/>
              </a:solidFill>
            </a:endParaRPr>
          </a:p>
          <a:p>
            <a:r>
              <a:rPr lang="sv-SE" sz="3200" b="1" dirty="0">
                <a:solidFill>
                  <a:srgbClr val="EBB040"/>
                </a:solidFill>
                <a:latin typeface="+mn-lt"/>
              </a:rPr>
              <a:t>Nu samlat i ett koncept</a:t>
            </a:r>
          </a:p>
          <a:p>
            <a:r>
              <a:rPr lang="sv-SE" sz="3200" b="1" dirty="0">
                <a:solidFill>
                  <a:srgbClr val="EBB040"/>
                </a:solidFill>
                <a:latin typeface="+mn-lt"/>
              </a:rPr>
              <a:t>som möter ett reellt behov från många</a:t>
            </a:r>
            <a:endParaRPr lang="en-SE" sz="3200" b="1" dirty="0">
              <a:solidFill>
                <a:srgbClr val="EBB0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8974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klädsel, person, gräs&#10;&#10;AI-genererat innehåll kan vara felaktigt.">
            <a:extLst>
              <a:ext uri="{FF2B5EF4-FFF2-40B4-BE49-F238E27FC236}">
                <a16:creationId xmlns:a16="http://schemas.microsoft.com/office/drawing/2014/main" id="{00EE484A-EB45-8CA2-1BC2-AC5697473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F1EA22-DCCD-CDA5-90DF-1B082E888F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Vem kan delta?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21DAC65-C5B9-F747-8A51-E39628DF643C}"/>
              </a:ext>
            </a:extLst>
          </p:cNvPr>
          <p:cNvSpPr txBox="1"/>
          <p:nvPr/>
        </p:nvSpPr>
        <p:spPr>
          <a:xfrm>
            <a:off x="838197" y="1785377"/>
            <a:ext cx="3947163" cy="4707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Du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fyllt</a:t>
            </a:r>
            <a:r>
              <a:rPr lang="en-US" sz="2400" dirty="0"/>
              <a:t> 65 </a:t>
            </a:r>
            <a:r>
              <a:rPr lang="en-US" sz="2400" dirty="0" err="1"/>
              <a:t>år</a:t>
            </a:r>
            <a:r>
              <a:rPr lang="en-US" sz="2400" dirty="0"/>
              <a:t>. Ingen </a:t>
            </a:r>
            <a:r>
              <a:rPr lang="en-US" sz="2400" dirty="0" err="1"/>
              <a:t>övre</a:t>
            </a:r>
            <a:r>
              <a:rPr lang="en-US" sz="2400" dirty="0"/>
              <a:t> </a:t>
            </a:r>
            <a:r>
              <a:rPr lang="en-US" sz="2400" dirty="0" err="1"/>
              <a:t>åldersgräns</a:t>
            </a:r>
            <a:r>
              <a:rPr lang="en-US" sz="2400" dirty="0"/>
              <a:t>. </a:t>
            </a: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 </a:t>
            </a:r>
            <a:r>
              <a:rPr lang="en-US" sz="2400" dirty="0" err="1"/>
              <a:t>vill</a:t>
            </a:r>
            <a:r>
              <a:rPr lang="en-US" sz="2400" dirty="0"/>
              <a:t> </a:t>
            </a:r>
            <a:r>
              <a:rPr lang="en-US" sz="2400" dirty="0" err="1"/>
              <a:t>träffa</a:t>
            </a:r>
            <a:r>
              <a:rPr lang="en-US" sz="2400" dirty="0"/>
              <a:t> </a:t>
            </a:r>
            <a:r>
              <a:rPr lang="en-US" sz="2400" dirty="0" err="1"/>
              <a:t>andra</a:t>
            </a:r>
            <a:r>
              <a:rPr lang="en-US" sz="2400" dirty="0"/>
              <a:t> </a:t>
            </a:r>
            <a:r>
              <a:rPr lang="en-US" sz="2400" dirty="0" err="1"/>
              <a:t>likasinnade</a:t>
            </a:r>
            <a:r>
              <a:rPr lang="en-US" sz="2400" dirty="0"/>
              <a:t> under </a:t>
            </a:r>
            <a:r>
              <a:rPr lang="en-US" sz="2400" dirty="0" err="1"/>
              <a:t>hälsofrämjande</a:t>
            </a:r>
            <a:r>
              <a:rPr lang="en-US" sz="2400" dirty="0"/>
              <a:t> </a:t>
            </a:r>
            <a:r>
              <a:rPr lang="en-US" sz="2400" dirty="0" err="1"/>
              <a:t>aktiviteter</a:t>
            </a:r>
            <a:r>
              <a:rPr lang="en-US" sz="2400" dirty="0"/>
              <a:t> med </a:t>
            </a:r>
            <a:r>
              <a:rPr lang="en-US" sz="2400" dirty="0" err="1"/>
              <a:t>orienteringsinslag</a:t>
            </a:r>
            <a:endParaRPr lang="en-US" sz="2400" dirty="0"/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 </a:t>
            </a:r>
            <a:r>
              <a:rPr lang="en-US" sz="2400" dirty="0" err="1"/>
              <a:t>inte</a:t>
            </a:r>
            <a:r>
              <a:rPr lang="en-US" sz="2400" dirty="0"/>
              <a:t> redan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orientera</a:t>
            </a:r>
            <a:r>
              <a:rPr lang="en-US" sz="2400" dirty="0"/>
              <a:t> (</a:t>
            </a:r>
            <a:r>
              <a:rPr lang="en-US" sz="2400" dirty="0" err="1"/>
              <a:t>eller</a:t>
            </a:r>
            <a:r>
              <a:rPr lang="en-US" sz="2400" dirty="0"/>
              <a:t> bara </a:t>
            </a:r>
            <a:r>
              <a:rPr lang="en-US" sz="2400" dirty="0" err="1"/>
              <a:t>kan</a:t>
            </a:r>
            <a:r>
              <a:rPr lang="en-US" sz="2400" dirty="0"/>
              <a:t> lite), men </a:t>
            </a:r>
            <a:r>
              <a:rPr lang="en-US" sz="2400" dirty="0" err="1"/>
              <a:t>vill</a:t>
            </a:r>
            <a:r>
              <a:rPr lang="en-US" sz="2400" dirty="0"/>
              <a:t> </a:t>
            </a:r>
            <a:r>
              <a:rPr lang="en-US" sz="2400" dirty="0" err="1"/>
              <a:t>uppleva</a:t>
            </a:r>
            <a:r>
              <a:rPr lang="en-US" sz="2400" dirty="0"/>
              <a:t> </a:t>
            </a:r>
            <a:r>
              <a:rPr lang="en-US" sz="2400" dirty="0" err="1"/>
              <a:t>mer</a:t>
            </a:r>
            <a:r>
              <a:rPr lang="en-US" sz="2400" dirty="0"/>
              <a:t> av </a:t>
            </a:r>
            <a:r>
              <a:rPr lang="en-US" sz="2400" dirty="0" err="1"/>
              <a:t>natur</a:t>
            </a:r>
            <a:r>
              <a:rPr lang="en-US" sz="2400" dirty="0"/>
              <a:t> &amp; </a:t>
            </a:r>
            <a:r>
              <a:rPr lang="en-US" sz="2400" dirty="0" err="1"/>
              <a:t>friluftsliv</a:t>
            </a:r>
            <a:r>
              <a:rPr lang="en-US" sz="2400" dirty="0"/>
              <a:t> </a:t>
            </a:r>
            <a:r>
              <a:rPr lang="en-US" sz="2400" dirty="0" err="1"/>
              <a:t>utan</a:t>
            </a:r>
            <a:r>
              <a:rPr lang="en-US" sz="2400" dirty="0"/>
              <a:t> </a:t>
            </a:r>
            <a:r>
              <a:rPr lang="en-US" sz="2400" dirty="0" err="1"/>
              <a:t>tävlingshets</a:t>
            </a:r>
            <a:r>
              <a:rPr lang="en-US" sz="24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Bildobjekt 6" descr="En bild som visar Grafik, symbol, Teckensnitt, logotyp&#10;&#10;AI-genererat innehåll kan vara felaktigt.">
            <a:extLst>
              <a:ext uri="{FF2B5EF4-FFF2-40B4-BE49-F238E27FC236}">
                <a16:creationId xmlns:a16="http://schemas.microsoft.com/office/drawing/2014/main" id="{BACFC0C3-DB91-F87E-85FD-C6F705488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17" y="5528140"/>
            <a:ext cx="1039929" cy="10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2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7766C-9165-A81A-CBE3-E9B78362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83964A-CF44-860A-4C81-442270E73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klädsel, person, gräs&#10;&#10;AI-genererat innehåll kan vara felaktigt.">
            <a:extLst>
              <a:ext uri="{FF2B5EF4-FFF2-40B4-BE49-F238E27FC236}">
                <a16:creationId xmlns:a16="http://schemas.microsoft.com/office/drawing/2014/main" id="{D3DB4028-2C8E-F5AB-2838-588BC77F0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F4F4F15-1A67-481E-56C1-78EC61BB6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E0AA7F6-2FAC-A3D7-D2BA-DA98644918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Vem kan delta?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2CAF99C-BB02-9970-A11E-B63B0EF3E794}"/>
              </a:ext>
            </a:extLst>
          </p:cNvPr>
          <p:cNvSpPr txBox="1"/>
          <p:nvPr/>
        </p:nvSpPr>
        <p:spPr>
          <a:xfrm>
            <a:off x="838197" y="1785377"/>
            <a:ext cx="3947163" cy="4707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Du bör ha en för åldern normal fysisk, intellektuell och psykisk förmåga.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Vanliga ålderskrämpor </a:t>
            </a:r>
            <a:r>
              <a:rPr lang="sv-SE" sz="2400" dirty="0"/>
              <a:t>är inget </a:t>
            </a:r>
            <a:r>
              <a:rPr lang="en-SE" sz="2400" dirty="0"/>
              <a:t>hinder, men man bör kunna promenera på skogsstigar i 2-3 km</a:t>
            </a:r>
            <a:r>
              <a:rPr lang="sv-SE" sz="2400" dirty="0"/>
              <a:t> och även en del i skogen</a:t>
            </a:r>
            <a:endParaRPr lang="en-SE" sz="2400" dirty="0"/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Ha förmågan att tillgodogöra sig utbildning i orienteringskunskap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SE" sz="2400" dirty="0"/>
              <a:t>Kunna använda </a:t>
            </a:r>
            <a:r>
              <a:rPr lang="sv-SE" sz="2400" dirty="0"/>
              <a:t>egen </a:t>
            </a:r>
            <a:r>
              <a:rPr lang="en-SE" sz="2400" dirty="0"/>
              <a:t>dator och smartphone (grunderna)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Bildobjekt 6" descr="En bild som visar Grafik, symbol, Teckensnitt, logotyp&#10;&#10;AI-genererat innehåll kan vara felaktigt.">
            <a:extLst>
              <a:ext uri="{FF2B5EF4-FFF2-40B4-BE49-F238E27FC236}">
                <a16:creationId xmlns:a16="http://schemas.microsoft.com/office/drawing/2014/main" id="{3D246866-B08A-0EDA-43A5-DA5726B29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17" y="5528140"/>
            <a:ext cx="1039929" cy="10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EF72ED-B364-7B8B-0CB0-DAAADBF7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får deltagaren ut av det?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55E347B-6588-A196-0C28-4D16ACE53767}"/>
              </a:ext>
            </a:extLst>
          </p:cNvPr>
          <p:cNvSpPr txBox="1"/>
          <p:nvPr/>
        </p:nvSpPr>
        <p:spPr>
          <a:xfrm>
            <a:off x="1076960" y="1690688"/>
            <a:ext cx="70307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EBB040"/>
                </a:solidFill>
              </a:rPr>
              <a:t>1. Du lär dig hitta </a:t>
            </a:r>
            <a:r>
              <a:rPr lang="en-SE" sz="2400" dirty="0">
                <a:solidFill>
                  <a:srgbClr val="EBB040"/>
                </a:solidFill>
              </a:rPr>
              <a:t>självständigt på egen hand i helt okänd natur med hjälp av riktiga orienterings</a:t>
            </a:r>
            <a:r>
              <a:rPr lang="sv-SE" sz="2400" dirty="0">
                <a:solidFill>
                  <a:srgbClr val="EBB040"/>
                </a:solidFill>
              </a:rPr>
              <a:t>-</a:t>
            </a:r>
            <a:r>
              <a:rPr lang="en-SE" sz="2400" dirty="0">
                <a:solidFill>
                  <a:srgbClr val="EBB040"/>
                </a:solidFill>
              </a:rPr>
              <a:t>kartor och kompass på avancerad nivå och därmed bl a kunna: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SE" sz="2400" dirty="0">
                <a:solidFill>
                  <a:srgbClr val="EBB040"/>
                </a:solidFill>
              </a:rPr>
              <a:t>Finna ”egna” nya svamp-, fiske- och bärplockningsställen bortom skogsvägar och sedvanliga stråk, långt utom synhåll från bilen och utan risk att gå vilse.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SE" sz="2400" dirty="0">
                <a:solidFill>
                  <a:srgbClr val="EBB040"/>
                </a:solidFill>
              </a:rPr>
              <a:t>Njuta av att vandra/gå/vara i helt okända skogar utan behov av ledare,  ledmarkeringar eller skyltanvisningar</a:t>
            </a:r>
          </a:p>
          <a:p>
            <a:pPr marL="800100" lvl="1" indent="-342900">
              <a:buFont typeface="+mj-lt"/>
              <a:buAutoNum type="alphaLcParenR"/>
            </a:pPr>
            <a:r>
              <a:rPr lang="sv-SE" sz="2400" dirty="0">
                <a:solidFill>
                  <a:srgbClr val="EBB040"/>
                </a:solidFill>
              </a:rPr>
              <a:t>Nå</a:t>
            </a:r>
            <a:r>
              <a:rPr lang="en-SE" sz="2400" dirty="0">
                <a:solidFill>
                  <a:srgbClr val="EBB040"/>
                </a:solidFill>
              </a:rPr>
              <a:t> ”egna” nya utflyktsplatser som inte behöver vara stadsnära</a:t>
            </a:r>
          </a:p>
        </p:txBody>
      </p:sp>
    </p:spTree>
    <p:extLst>
      <p:ext uri="{BB962C8B-B14F-4D97-AF65-F5344CB8AC3E}">
        <p14:creationId xmlns:p14="http://schemas.microsoft.com/office/powerpoint/2010/main" val="4218162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npassa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FFE400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npassat 2">
      <a:majorFont>
        <a:latin typeface="Nunito Sans Normal Medium"/>
        <a:ea typeface=""/>
        <a:cs typeface=""/>
      </a:majorFont>
      <a:minorFont>
        <a:latin typeface="Nunito Sans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1020</Words>
  <Application>Microsoft Office PowerPoint</Application>
  <PresentationFormat>Bredbild</PresentationFormat>
  <Paragraphs>114</Paragraphs>
  <Slides>22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9" baseType="lpstr">
      <vt:lpstr>Aptos</vt:lpstr>
      <vt:lpstr>Arial</vt:lpstr>
      <vt:lpstr>Nunito Sans Normal</vt:lpstr>
      <vt:lpstr>Nunito Sans Normal Black</vt:lpstr>
      <vt:lpstr>Nunito Sans Normal Medium</vt:lpstr>
      <vt:lpstr>Wingdings</vt:lpstr>
      <vt:lpstr>Office-tema</vt:lpstr>
      <vt:lpstr>PowerPoint-presentation</vt:lpstr>
      <vt:lpstr>Fler äldre behöver klara sig själva längre</vt:lpstr>
      <vt:lpstr>Kompetensförsörjning i äldreomsorgen</vt:lpstr>
      <vt:lpstr>Orientering har unikt goda hälsofrämjande egenskaper</vt:lpstr>
      <vt:lpstr>PowerPoint-presentation</vt:lpstr>
      <vt:lpstr>O65+ har utvecklats under tre år</vt:lpstr>
      <vt:lpstr>Vem kan delta?</vt:lpstr>
      <vt:lpstr>Vem kan delta?</vt:lpstr>
      <vt:lpstr>Vad får deltagaren ut av det?</vt:lpstr>
      <vt:lpstr>…och mer?</vt:lpstr>
      <vt:lpstr>Vidare…</vt:lpstr>
      <vt:lpstr>PowerPoint-presentation</vt:lpstr>
      <vt:lpstr>Hur går det till?</vt:lpstr>
      <vt:lpstr>Hur går det till?</vt:lpstr>
      <vt:lpstr>Förutsättningar</vt:lpstr>
      <vt:lpstr>Förutsättningar</vt:lpstr>
      <vt:lpstr>Exempel</vt:lpstr>
      <vt:lpstr>Sagt om O65+</vt:lpstr>
      <vt:lpstr>PowerPoint-presentation</vt:lpstr>
      <vt:lpstr>PowerPoint-presentation</vt:lpstr>
      <vt:lpstr>PowerPoint-presentation</vt:lpstr>
      <vt:lpstr>Stärk klubbens framtid med O65+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Curt Landin</dc:creator>
  <cp:lastModifiedBy>Curt Landin</cp:lastModifiedBy>
  <cp:revision>24</cp:revision>
  <dcterms:created xsi:type="dcterms:W3CDTF">2025-07-04T08:16:23Z</dcterms:created>
  <dcterms:modified xsi:type="dcterms:W3CDTF">2025-11-26T12:01:24Z</dcterms:modified>
</cp:coreProperties>
</file>